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72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8" r:id="rId38"/>
    <p:sldId id="339" r:id="rId39"/>
    <p:sldId id="340" r:id="rId40"/>
    <p:sldId id="341" r:id="rId41"/>
    <p:sldId id="344" r:id="rId42"/>
    <p:sldId id="348" r:id="rId43"/>
    <p:sldId id="349" r:id="rId44"/>
    <p:sldId id="350" r:id="rId45"/>
    <p:sldId id="367" r:id="rId46"/>
    <p:sldId id="368" r:id="rId4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760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7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82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20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5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295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13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473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28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466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8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1AFB-8BF4-44A5-8022-8A753C9DA963}" type="datetimeFigureOut">
              <a:rPr lang="hu-HU" smtClean="0"/>
              <a:t>2021.11.19.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5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net.jogtar.hu/jogszabaly?docid=A1200001.TV#lbj240id27d7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nav.gov.hu/nav/letoltesek/nyomtatvanykitolto_programok/nyomtatvanykitolto_programok_nav/adatbejelentok_adatmodositok/19T1042E.html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3384" y="1039985"/>
            <a:ext cx="9144000" cy="2387600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Munkajog</a:t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Atipikus foglalkoztatás bővítése (kiemelten a textiliparban) 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Békéscsaba – 2021. november 18.</a:t>
            </a:r>
          </a:p>
        </p:txBody>
      </p:sp>
    </p:spTree>
    <p:extLst>
      <p:ext uri="{BB962C8B-B14F-4D97-AF65-F5344CB8AC3E}">
        <p14:creationId xmlns:p14="http://schemas.microsoft.com/office/powerpoint/2010/main" val="75964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Garantált bárminimum 2021. február 1-től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legalább középfokú iskolai végzettséget vagy középfokú szakképzettséget igénylő munkakörben foglalkoztatott munkavállaló részére alapbérként megállapított garantált bérminimum a teljes munkaidő teljesítése esetén</a:t>
            </a:r>
          </a:p>
          <a:p>
            <a:pPr marL="0" indent="0" algn="ctr">
              <a:buNone/>
            </a:pPr>
            <a:r>
              <a:rPr lang="hu-HU" dirty="0"/>
              <a:t>Havibér	219.000.-Ft</a:t>
            </a:r>
          </a:p>
          <a:p>
            <a:pPr marL="0" indent="0" algn="ctr">
              <a:buNone/>
            </a:pPr>
            <a:r>
              <a:rPr lang="hu-HU" dirty="0"/>
              <a:t>Hetibér	  50.350.-Ft</a:t>
            </a:r>
          </a:p>
          <a:p>
            <a:pPr marL="0" indent="0" algn="ctr">
              <a:buNone/>
            </a:pPr>
            <a:r>
              <a:rPr lang="hu-HU" dirty="0"/>
              <a:t>Napibér	  10.070.-</a:t>
            </a:r>
            <a:r>
              <a:rPr lang="hu-HU" dirty="0" smtClean="0"/>
              <a:t>Ft</a:t>
            </a:r>
          </a:p>
          <a:p>
            <a:pPr marL="0" indent="0" algn="ctr">
              <a:buNone/>
            </a:pPr>
            <a:r>
              <a:rPr lang="hu-HU" dirty="0" smtClean="0"/>
              <a:t>Órabér              1.259</a:t>
            </a:r>
            <a:r>
              <a:rPr lang="hu-HU" dirty="0"/>
              <a:t>.-Ft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885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Egyszerűsített foglalkoztatás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Minimálbér 2021. február 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85%</a:t>
            </a:r>
          </a:p>
          <a:p>
            <a:pPr marL="0" indent="0" algn="ctr">
              <a:buNone/>
            </a:pPr>
            <a:r>
              <a:rPr lang="hu-HU" dirty="0" smtClean="0"/>
              <a:t>Havibér	---------------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Hetibér	 -----------------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Napibér	    6.545.-Ft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Órabér                  819.-Ft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1552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Egyszerűsített foglalkoztatás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Garantált bárminimum 2021. február 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87%</a:t>
            </a:r>
          </a:p>
          <a:p>
            <a:pPr marL="0" indent="0" algn="ctr">
              <a:buNone/>
            </a:pPr>
            <a:r>
              <a:rPr lang="hu-HU" dirty="0" smtClean="0"/>
              <a:t>Havibér	---------------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Hetibér	 ----------------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Napibér	    8.761.-Ft</a:t>
            </a:r>
          </a:p>
          <a:p>
            <a:pPr marL="0" indent="0" algn="ctr">
              <a:buNone/>
            </a:pPr>
            <a:r>
              <a:rPr lang="hu-HU" dirty="0" smtClean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Órabér              1.095.-Ft</a:t>
            </a:r>
          </a:p>
          <a:p>
            <a:endParaRPr lang="hu-HU" dirty="0" smtClean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708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Kinek melyik jár?</a:t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Minimálbér, vagy garantált bérminimum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KÚRIA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álláspontja - Kettős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feltétel!</a:t>
            </a:r>
            <a:endParaRPr lang="hu-HU" b="1" dirty="0" smtClean="0"/>
          </a:p>
          <a:p>
            <a:pPr lvl="1" algn="just"/>
            <a:r>
              <a:rPr lang="hu-HU" b="1" dirty="0" smtClean="0"/>
              <a:t>Egyrészt</a:t>
            </a:r>
            <a:r>
              <a:rPr lang="hu-HU" dirty="0" smtClean="0"/>
              <a:t>, hogy a munkakörre </a:t>
            </a:r>
            <a:r>
              <a:rPr lang="hu-HU" b="1" dirty="0" smtClean="0"/>
              <a:t>legyen előírt</a:t>
            </a:r>
            <a:r>
              <a:rPr lang="hu-HU" dirty="0" smtClean="0"/>
              <a:t> vagy </a:t>
            </a:r>
            <a:r>
              <a:rPr lang="hu-HU" b="1" dirty="0" smtClean="0"/>
              <a:t>elvárt</a:t>
            </a:r>
            <a:r>
              <a:rPr lang="hu-HU" dirty="0" smtClean="0"/>
              <a:t> középfokú iskolai végzettség vagy szakképzettség, </a:t>
            </a:r>
          </a:p>
          <a:p>
            <a:pPr lvl="1" algn="just"/>
            <a:endParaRPr lang="hu-HU" b="1" dirty="0" smtClean="0"/>
          </a:p>
          <a:p>
            <a:pPr lvl="1" algn="just"/>
            <a:r>
              <a:rPr lang="hu-HU" b="1" dirty="0"/>
              <a:t>M</a:t>
            </a:r>
            <a:r>
              <a:rPr lang="hu-HU" b="1" dirty="0" smtClean="0"/>
              <a:t>ásrészt</a:t>
            </a:r>
            <a:r>
              <a:rPr lang="hu-HU" dirty="0" smtClean="0"/>
              <a:t> pedig, hogy az e munkakört ellátó munkavállaló </a:t>
            </a:r>
            <a:r>
              <a:rPr lang="hu-HU" b="1" dirty="0" smtClean="0"/>
              <a:t>rendelkezzen</a:t>
            </a:r>
            <a:r>
              <a:rPr lang="hu-HU" dirty="0" smtClean="0"/>
              <a:t> is az általa ellátott munkakörre előírt vagy elvárt középfokú iskolai végzettséggel vagy szakképzettséggel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93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A munkaszerződés </a:t>
            </a: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módosítása</a:t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Új alapbér megállapítása</a:t>
            </a:r>
            <a:endParaRPr lang="hu-H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hu-HU" dirty="0"/>
              <a:t>A szülési-, fizetés nélküli szabadságról </a:t>
            </a:r>
            <a:r>
              <a:rPr lang="hu-HU" b="1" dirty="0">
                <a:solidFill>
                  <a:srgbClr val="CC0000"/>
                </a:solidFill>
              </a:rPr>
              <a:t>visszatérő </a:t>
            </a:r>
            <a:r>
              <a:rPr lang="hu-HU" dirty="0"/>
              <a:t>munkavállaló alapbérét </a:t>
            </a:r>
            <a:r>
              <a:rPr lang="hu-HU" b="1" dirty="0"/>
              <a:t>kötelező módosítani</a:t>
            </a:r>
            <a:endParaRPr lang="hu-HU" dirty="0"/>
          </a:p>
          <a:p>
            <a:pPr algn="just">
              <a:lnSpc>
                <a:spcPct val="90000"/>
              </a:lnSpc>
              <a:buFontTx/>
              <a:buNone/>
            </a:pPr>
            <a:endParaRPr lang="hu-HU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u-HU" b="1" dirty="0">
                <a:solidFill>
                  <a:srgbClr val="CC0000"/>
                </a:solidFill>
              </a:rPr>
              <a:t>Mit veszek figyelembe?</a:t>
            </a:r>
          </a:p>
          <a:p>
            <a:pPr algn="just">
              <a:lnSpc>
                <a:spcPct val="90000"/>
              </a:lnSpc>
            </a:pPr>
            <a:r>
              <a:rPr lang="hu-HU" b="1" dirty="0"/>
              <a:t>azonos munkakörű munkavállalók,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hu-HU" dirty="0"/>
              <a:t>hiányában </a:t>
            </a:r>
          </a:p>
          <a:p>
            <a:pPr algn="just">
              <a:lnSpc>
                <a:spcPct val="90000"/>
              </a:lnSpc>
            </a:pPr>
            <a:r>
              <a:rPr lang="hu-HU" dirty="0" smtClean="0"/>
              <a:t>A </a:t>
            </a:r>
            <a:r>
              <a:rPr lang="hu-HU" b="1" dirty="0"/>
              <a:t>ténylegesen megvalósult átlagos </a:t>
            </a:r>
            <a:r>
              <a:rPr lang="hu-HU" dirty="0"/>
              <a:t>éves </a:t>
            </a:r>
            <a:r>
              <a:rPr lang="hu-HU" dirty="0" smtClean="0"/>
              <a:t>béremelést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hu-HU" dirty="0" smtClean="0"/>
              <a:t>hiányában</a:t>
            </a:r>
          </a:p>
          <a:p>
            <a:pPr algn="just"/>
            <a:r>
              <a:rPr lang="hu-HU" dirty="0"/>
              <a:t>K</a:t>
            </a:r>
            <a:r>
              <a:rPr lang="hu-HU" dirty="0" smtClean="0"/>
              <a:t>ormányrendelet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45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Gyermekhez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kötődő!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Mt. rendelkezések</a:t>
            </a:r>
          </a:p>
        </p:txBody>
      </p:sp>
    </p:spTree>
    <p:extLst>
      <p:ext uri="{BB962C8B-B14F-4D97-AF65-F5344CB8AC3E}">
        <p14:creationId xmlns:p14="http://schemas.microsoft.com/office/powerpoint/2010/main" val="21013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Munkaszerződéstől </a:t>
            </a: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eltérő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foglalkoztatás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dirty="0" smtClean="0"/>
              <a:t>Mt. 53</a:t>
            </a:r>
            <a:r>
              <a:rPr lang="hu-HU" b="1" dirty="0"/>
              <a:t>. § (1</a:t>
            </a:r>
            <a:r>
              <a:rPr lang="hu-HU" b="1" dirty="0" smtClean="0"/>
              <a:t>) - </a:t>
            </a:r>
            <a:r>
              <a:rPr lang="hu-HU" dirty="0"/>
              <a:t>A munkáltató jogosult a munkavállalót átmenetileg a munkaszerződéstől eltérő munkakörben, munkahelyen vagy más munkáltatónál foglalkoztatni</a:t>
            </a:r>
            <a:r>
              <a:rPr lang="hu-HU" dirty="0" smtClean="0"/>
              <a:t>.</a:t>
            </a:r>
          </a:p>
          <a:p>
            <a:r>
              <a:rPr lang="hu-HU" dirty="0"/>
              <a:t>(3) A munkavállaló </a:t>
            </a:r>
            <a:r>
              <a:rPr lang="hu-HU" b="1" dirty="0"/>
              <a:t>hozzájárulása nélkül nem kötelezhető </a:t>
            </a:r>
            <a:r>
              <a:rPr lang="hu-HU" dirty="0"/>
              <a:t>más helységben végzendő munkára</a:t>
            </a:r>
          </a:p>
          <a:p>
            <a:pPr marL="0" indent="0">
              <a:buNone/>
            </a:pPr>
            <a:r>
              <a:rPr lang="hu-HU" b="1" i="1" dirty="0"/>
              <a:t>a) </a:t>
            </a:r>
            <a:r>
              <a:rPr lang="hu-HU" b="1" dirty="0" err="1"/>
              <a:t>a</a:t>
            </a:r>
            <a:r>
              <a:rPr lang="hu-HU" b="1" dirty="0"/>
              <a:t> várandóssága megállapításától gyermeke hároméves koráig,</a:t>
            </a:r>
          </a:p>
          <a:p>
            <a:pPr marL="0" indent="0">
              <a:buNone/>
            </a:pPr>
            <a:r>
              <a:rPr lang="hu-HU" b="1" i="1" dirty="0"/>
              <a:t>b) </a:t>
            </a:r>
            <a:r>
              <a:rPr lang="hu-HU" b="1" dirty="0"/>
              <a:t>gyermeke tizenhat éves koráig, ha gyermekét egyedül neveli</a:t>
            </a:r>
            <a:r>
              <a:rPr lang="hu-HU" dirty="0"/>
              <a:t>, valamint</a:t>
            </a:r>
          </a:p>
          <a:p>
            <a:pPr marL="0" indent="0">
              <a:buNone/>
            </a:pPr>
            <a:r>
              <a:rPr lang="hu-HU" i="1" dirty="0"/>
              <a:t>c) </a:t>
            </a:r>
            <a:r>
              <a:rPr lang="hu-HU" dirty="0"/>
              <a:t>hozzátartozójának tartós, személyes gondozása esetén, továbbá, ha</a:t>
            </a:r>
          </a:p>
          <a:p>
            <a:pPr marL="0" indent="0">
              <a:buNone/>
            </a:pPr>
            <a:r>
              <a:rPr lang="hu-HU" i="1" dirty="0"/>
              <a:t>d) </a:t>
            </a:r>
            <a:r>
              <a:rPr lang="hu-HU" dirty="0"/>
              <a:t>a rehabilitációs szakértői szerv legalább ötven százalékos mértékű egészségkárosodását megállapította.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1382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Szoptatási munkaidő kedvezmény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 smtClean="0"/>
              <a:t>Mt. 55</a:t>
            </a:r>
            <a:r>
              <a:rPr lang="hu-HU" b="1" dirty="0"/>
              <a:t>. § (1</a:t>
            </a:r>
            <a:r>
              <a:rPr lang="hu-HU" b="1" dirty="0" smtClean="0"/>
              <a:t>) </a:t>
            </a:r>
            <a:r>
              <a:rPr lang="hu-HU" dirty="0" smtClean="0"/>
              <a:t>- </a:t>
            </a:r>
            <a:r>
              <a:rPr lang="hu-HU" dirty="0"/>
              <a:t>A munkavállaló mentesül rendelkezésre állási és munkavégzési kötelezettségének teljesítése alól</a:t>
            </a:r>
          </a:p>
          <a:p>
            <a:pPr algn="just"/>
            <a:r>
              <a:rPr lang="hu-HU" b="1" i="1" dirty="0" smtClean="0"/>
              <a:t>e</a:t>
            </a:r>
            <a:r>
              <a:rPr lang="hu-HU" b="1" i="1" dirty="0"/>
              <a:t>) </a:t>
            </a:r>
            <a:r>
              <a:rPr lang="hu-HU" b="1" dirty="0"/>
              <a:t>a szoptató anya a szoptatás első hat hónapjában naponta kétszer egy, ikergyermekek esetén kétszer két órára, a kilencedik hónap végéig naponta egy, ikergyermekek esetén naponta két órára</a:t>
            </a:r>
            <a:r>
              <a:rPr lang="hu-HU" b="1" dirty="0" smtClean="0"/>
              <a:t>,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85022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Kötelező módosítás!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Mt. 61. § (3) </a:t>
            </a:r>
            <a:r>
              <a:rPr lang="hu-HU" dirty="0" smtClean="0"/>
              <a:t>- </a:t>
            </a:r>
            <a:r>
              <a:rPr lang="hu-HU" dirty="0"/>
              <a:t>A munkáltató a </a:t>
            </a:r>
            <a:r>
              <a:rPr lang="hu-HU" b="1" dirty="0"/>
              <a:t>munkavállaló ajánlatára </a:t>
            </a:r>
            <a:r>
              <a:rPr lang="hu-HU" dirty="0"/>
              <a:t>a gyermek </a:t>
            </a:r>
            <a:r>
              <a:rPr lang="hu-HU" b="1" dirty="0"/>
              <a:t>négyéves koráig </a:t>
            </a:r>
            <a:r>
              <a:rPr lang="hu-HU" dirty="0"/>
              <a:t>- három vagy több gyermeket nevelő munkavállaló esetén a gyermek </a:t>
            </a:r>
            <a:r>
              <a:rPr lang="hu-HU" b="1" dirty="0"/>
              <a:t>hatéves koráig </a:t>
            </a:r>
            <a:r>
              <a:rPr lang="hu-HU" dirty="0"/>
              <a:t>- </a:t>
            </a:r>
            <a:r>
              <a:rPr lang="hu-HU" b="1" dirty="0"/>
              <a:t>köteles</a:t>
            </a:r>
            <a:r>
              <a:rPr lang="hu-HU" dirty="0"/>
              <a:t> a munkaszerződést az általános teljes napi munkaidő felének megfelelő tartamú </a:t>
            </a:r>
            <a:r>
              <a:rPr lang="hu-HU" b="1" dirty="0"/>
              <a:t>részmunkaidőre módosítani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6240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Gyermek utáni pótszabadság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dirty="0" smtClean="0"/>
              <a:t>Mt. 118</a:t>
            </a:r>
            <a:r>
              <a:rPr lang="hu-HU" b="1" dirty="0"/>
              <a:t>. § (1</a:t>
            </a:r>
            <a:r>
              <a:rPr lang="hu-HU" b="1" dirty="0" smtClean="0"/>
              <a:t>)</a:t>
            </a:r>
            <a:r>
              <a:rPr lang="hu-HU" dirty="0" smtClean="0"/>
              <a:t> - </a:t>
            </a:r>
            <a:r>
              <a:rPr lang="hu-HU" dirty="0"/>
              <a:t>A munkavállalónak a </a:t>
            </a:r>
            <a:r>
              <a:rPr lang="hu-HU" b="1" dirty="0"/>
              <a:t>tizenhat évesnél fiatalabb</a:t>
            </a:r>
          </a:p>
          <a:p>
            <a:pPr marL="0" indent="0">
              <a:buNone/>
            </a:pPr>
            <a:r>
              <a:rPr lang="hu-HU" i="1" dirty="0"/>
              <a:t>a) </a:t>
            </a:r>
            <a:r>
              <a:rPr lang="hu-HU" dirty="0"/>
              <a:t>egy gyermeke után </a:t>
            </a:r>
            <a:r>
              <a:rPr lang="hu-HU" b="1" dirty="0"/>
              <a:t>kettő</a:t>
            </a:r>
            <a:r>
              <a:rPr lang="hu-HU" dirty="0"/>
              <a:t>,</a:t>
            </a:r>
          </a:p>
          <a:p>
            <a:pPr marL="0" indent="0">
              <a:buNone/>
            </a:pPr>
            <a:r>
              <a:rPr lang="hu-HU" i="1" dirty="0"/>
              <a:t>b) </a:t>
            </a:r>
            <a:r>
              <a:rPr lang="hu-HU" dirty="0"/>
              <a:t>két gyermeke után </a:t>
            </a:r>
            <a:r>
              <a:rPr lang="hu-HU" b="1" dirty="0"/>
              <a:t>négy,</a:t>
            </a:r>
          </a:p>
          <a:p>
            <a:pPr marL="0" indent="0">
              <a:buNone/>
            </a:pPr>
            <a:r>
              <a:rPr lang="hu-HU" i="1" dirty="0"/>
              <a:t>c) </a:t>
            </a:r>
            <a:r>
              <a:rPr lang="hu-HU" dirty="0"/>
              <a:t>kettőnél több gyermeke után összesen </a:t>
            </a:r>
            <a:r>
              <a:rPr lang="hu-HU" b="1" dirty="0"/>
              <a:t>hét</a:t>
            </a:r>
          </a:p>
          <a:p>
            <a:pPr marL="0" indent="0">
              <a:buNone/>
            </a:pPr>
            <a:r>
              <a:rPr lang="hu-HU" dirty="0"/>
              <a:t>munkanap pótszabadság jár.</a:t>
            </a:r>
          </a:p>
          <a:p>
            <a:endParaRPr lang="hu-HU" dirty="0" smtClean="0"/>
          </a:p>
          <a:p>
            <a:r>
              <a:rPr lang="hu-HU" b="1" dirty="0" smtClean="0"/>
              <a:t>(</a:t>
            </a:r>
            <a:r>
              <a:rPr lang="hu-HU" b="1" dirty="0"/>
              <a:t>2</a:t>
            </a:r>
            <a:r>
              <a:rPr lang="hu-HU" b="1" dirty="0" smtClean="0"/>
              <a:t>) </a:t>
            </a:r>
            <a:r>
              <a:rPr lang="hu-HU" dirty="0" smtClean="0"/>
              <a:t>- </a:t>
            </a:r>
            <a:r>
              <a:rPr lang="hu-HU" dirty="0"/>
              <a:t>Az (1) bekezdés szerinti pótszabadság fogyatékos gyermekenként </a:t>
            </a:r>
            <a:r>
              <a:rPr lang="hu-HU" b="1" dirty="0"/>
              <a:t>két munkanappal nő</a:t>
            </a:r>
            <a:r>
              <a:rPr lang="hu-HU" dirty="0"/>
              <a:t>, ha a munkavállaló gyermeke fogyatékos.</a:t>
            </a:r>
          </a:p>
          <a:p>
            <a:endParaRPr lang="hu-HU" dirty="0" smtClean="0"/>
          </a:p>
          <a:p>
            <a:r>
              <a:rPr lang="hu-HU" b="1" dirty="0" smtClean="0"/>
              <a:t>(</a:t>
            </a:r>
            <a:r>
              <a:rPr lang="hu-HU" b="1" dirty="0"/>
              <a:t>3</a:t>
            </a:r>
            <a:r>
              <a:rPr lang="hu-HU" b="1" dirty="0" smtClean="0"/>
              <a:t>)</a:t>
            </a:r>
            <a:r>
              <a:rPr lang="hu-HU" dirty="0" smtClean="0"/>
              <a:t> - </a:t>
            </a:r>
            <a:r>
              <a:rPr lang="hu-HU" dirty="0"/>
              <a:t>A pótszabadságra való jogosultság szempontjából a gyermeket először a születésének évében, utoljára pedig abban az évben kell figyelembe venni, amelyben a tizenhatodik életévét betölti.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089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T E M A T I K 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I. </a:t>
            </a:r>
            <a:r>
              <a:rPr lang="hu-HU" dirty="0" smtClean="0"/>
              <a:t>Az </a:t>
            </a:r>
            <a:r>
              <a:rPr lang="hu-HU" dirty="0"/>
              <a:t>első dokumentum a munkaszerződés! 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r>
              <a:rPr lang="hu-HU" dirty="0"/>
              <a:t>II. </a:t>
            </a:r>
            <a:r>
              <a:rPr lang="hu-HU" dirty="0" smtClean="0"/>
              <a:t>Védett csoportba tartozók – elsősorban: kismamák és kisgyermekes anyukák, megváltozott munkaképességűek; részmunkaidős foglalkoztatás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lvl="0"/>
            <a:r>
              <a:rPr lang="hu-HU" dirty="0" smtClean="0"/>
              <a:t>Kérdések</a:t>
            </a:r>
            <a:r>
              <a:rPr lang="hu-HU" dirty="0"/>
              <a:t>, konzultáció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314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Apaszabadság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Mt. 118. § (4) - </a:t>
            </a:r>
            <a:r>
              <a:rPr lang="hu-HU" dirty="0"/>
              <a:t>Az apának gyermeke születése esetén, legkésőbb a születést követő második hónap végéig, </a:t>
            </a:r>
            <a:r>
              <a:rPr lang="hu-HU" b="1" dirty="0"/>
              <a:t>öt</a:t>
            </a:r>
            <a:r>
              <a:rPr lang="hu-HU" dirty="0"/>
              <a:t>, </a:t>
            </a:r>
            <a:r>
              <a:rPr lang="hu-HU" b="1" dirty="0"/>
              <a:t>ikergyermekek</a:t>
            </a:r>
            <a:r>
              <a:rPr lang="hu-HU" dirty="0"/>
              <a:t> születése esetén </a:t>
            </a:r>
            <a:r>
              <a:rPr lang="hu-HU" b="1" dirty="0"/>
              <a:t>hét</a:t>
            </a:r>
            <a:r>
              <a:rPr lang="hu-HU" dirty="0"/>
              <a:t> </a:t>
            </a:r>
            <a:r>
              <a:rPr lang="hu-HU" b="1" dirty="0"/>
              <a:t>munkanap</a:t>
            </a:r>
            <a:r>
              <a:rPr lang="hu-HU" dirty="0"/>
              <a:t> pótszabadság jár, amelyet kérésének megfelelő időpontban kell kiadni. A szabadság akkor is jár, ha a gyermek halva születik vagy meghal.</a:t>
            </a:r>
          </a:p>
        </p:txBody>
      </p:sp>
    </p:spTree>
    <p:extLst>
      <p:ext uri="{BB962C8B-B14F-4D97-AF65-F5344CB8AC3E}">
        <p14:creationId xmlns:p14="http://schemas.microsoft.com/office/powerpoint/2010/main" val="2994446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Szülési szabadság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Mt. 127</a:t>
            </a:r>
            <a:r>
              <a:rPr lang="hu-HU" b="1" dirty="0"/>
              <a:t>. § (</a:t>
            </a:r>
            <a:r>
              <a:rPr lang="hu-HU" b="1" dirty="0" smtClean="0"/>
              <a:t>1)</a:t>
            </a:r>
            <a:r>
              <a:rPr lang="hu-HU" dirty="0" smtClean="0"/>
              <a:t> - Az </a:t>
            </a:r>
            <a:r>
              <a:rPr lang="hu-HU" dirty="0"/>
              <a:t>anya egybefüggő </a:t>
            </a:r>
            <a:r>
              <a:rPr lang="hu-HU" b="1" dirty="0"/>
              <a:t>24 hét szülési </a:t>
            </a:r>
            <a:r>
              <a:rPr lang="hu-HU" dirty="0"/>
              <a:t>szabadságra</a:t>
            </a:r>
            <a:r>
              <a:rPr lang="hu-HU" b="1" dirty="0"/>
              <a:t> </a:t>
            </a:r>
            <a:r>
              <a:rPr lang="hu-HU" dirty="0"/>
              <a:t>jogosult azzal, hogy ebből két hetet köteles igénybe venni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b="1" dirty="0"/>
              <a:t>(</a:t>
            </a:r>
            <a:r>
              <a:rPr lang="hu-HU" b="1" dirty="0" smtClean="0"/>
              <a:t>2)</a:t>
            </a:r>
            <a:r>
              <a:rPr lang="hu-HU" dirty="0"/>
              <a:t> </a:t>
            </a:r>
            <a:r>
              <a:rPr lang="hu-HU" dirty="0" smtClean="0"/>
              <a:t>- A </a:t>
            </a:r>
            <a:r>
              <a:rPr lang="hu-HU" dirty="0"/>
              <a:t>szülési szabadság annak a szülőnek is jár, aki a gyermeket az anya egészségi állapota vagy halála miatt végrehajtható bírósági ítélet vagy végrehajtható gyámhatósági határozat alapján gondozza.</a:t>
            </a:r>
          </a:p>
        </p:txBody>
      </p:sp>
    </p:spTree>
    <p:extLst>
      <p:ext uri="{BB962C8B-B14F-4D97-AF65-F5344CB8AC3E}">
        <p14:creationId xmlns:p14="http://schemas.microsoft.com/office/powerpoint/2010/main" val="1291626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Fizetés nélküli szabadság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b="1" dirty="0" smtClean="0"/>
              <a:t>Mt. 128</a:t>
            </a:r>
            <a:r>
              <a:rPr lang="hu-HU" b="1" dirty="0"/>
              <a:t>. </a:t>
            </a:r>
            <a:r>
              <a:rPr lang="hu-HU" b="1" dirty="0" smtClean="0"/>
              <a:t>§</a:t>
            </a:r>
            <a:r>
              <a:rPr lang="hu-HU" b="1" baseline="30000" dirty="0" smtClean="0"/>
              <a:t> </a:t>
            </a:r>
            <a:r>
              <a:rPr lang="hu-HU" b="1" dirty="0" smtClean="0"/>
              <a:t> </a:t>
            </a:r>
            <a:r>
              <a:rPr lang="hu-HU" dirty="0"/>
              <a:t>(1</a:t>
            </a:r>
            <a:r>
              <a:rPr lang="hu-HU" dirty="0" smtClean="0"/>
              <a:t>) - </a:t>
            </a:r>
            <a:r>
              <a:rPr lang="hu-HU" dirty="0"/>
              <a:t>A munkavállaló </a:t>
            </a:r>
            <a:r>
              <a:rPr lang="hu-HU" b="1" dirty="0"/>
              <a:t>gyermeke harmadik életéve betöltéséig </a:t>
            </a:r>
            <a:r>
              <a:rPr lang="hu-HU" dirty="0"/>
              <a:t>- a gyermek gondozása céljából - fizetés nélküli szabadságra jogosult, amelyet a munkavállaló kérésének megfelelő időpontban kell kiadni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b="1" dirty="0"/>
              <a:t>(2)</a:t>
            </a:r>
            <a:r>
              <a:rPr lang="hu-HU" dirty="0"/>
              <a:t> A munkavállaló - </a:t>
            </a:r>
            <a:r>
              <a:rPr lang="hu-HU" b="1" dirty="0"/>
              <a:t>örökbe fogadott gyermeke gondozása céljából </a:t>
            </a:r>
            <a:r>
              <a:rPr lang="hu-HU" dirty="0"/>
              <a:t>- a gyermek gondozásba történő </a:t>
            </a:r>
            <a:r>
              <a:rPr lang="hu-HU" b="1" dirty="0"/>
              <a:t>kihelyezésének kezdő időpontjától számított három évig,</a:t>
            </a:r>
            <a:r>
              <a:rPr lang="hu-HU" dirty="0"/>
              <a:t> három évesnél idősebb gyermek esetén </a:t>
            </a:r>
            <a:r>
              <a:rPr lang="hu-HU" b="1" dirty="0"/>
              <a:t>hat hónapig</a:t>
            </a:r>
            <a:r>
              <a:rPr lang="hu-HU" dirty="0"/>
              <a:t> fizetés nélküli szabadságra jogosult, amelyet a munkavállaló kérésének megfelelő időpontban kell kiadni</a:t>
            </a:r>
            <a:r>
              <a:rPr lang="hu-HU" dirty="0" smtClean="0"/>
              <a:t>.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b="1" dirty="0"/>
              <a:t>(</a:t>
            </a:r>
            <a:r>
              <a:rPr lang="hu-HU" b="1" dirty="0" smtClean="0"/>
              <a:t>3)</a:t>
            </a:r>
            <a:r>
              <a:rPr lang="hu-HU" dirty="0" smtClean="0"/>
              <a:t> A </a:t>
            </a:r>
            <a:r>
              <a:rPr lang="hu-HU" dirty="0"/>
              <a:t>munkavállaló a kötelező egészségbiztosítás ellátásairól szóló 1997. évi LXXXIII. törvény 42/G. §-a szerinti gyermekgondozási díj időtartamára fizetés nélküli szabadságra jogosult</a:t>
            </a:r>
            <a:r>
              <a:rPr lang="hu-HU" dirty="0" smtClean="0"/>
              <a:t>. - </a:t>
            </a:r>
            <a:r>
              <a:rPr lang="hu-HU" b="1" dirty="0" smtClean="0"/>
              <a:t>nagyszülő</a:t>
            </a:r>
            <a:endParaRPr lang="hu-HU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479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1997. évi LXXXIII. törvény</a:t>
            </a:r>
            <a:b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 kötelező egészségbiztosítás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ellátásairól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/>
              <a:t>42/G. </a:t>
            </a:r>
            <a:r>
              <a:rPr lang="hu-HU" b="1" dirty="0" smtClean="0"/>
              <a:t>§</a:t>
            </a:r>
            <a:r>
              <a:rPr lang="hu-HU" b="1" baseline="30000" dirty="0" smtClean="0"/>
              <a:t> </a:t>
            </a:r>
            <a:r>
              <a:rPr lang="hu-HU" dirty="0" smtClean="0"/>
              <a:t>(</a:t>
            </a:r>
            <a:r>
              <a:rPr lang="hu-HU" dirty="0"/>
              <a:t>1) A gyermekgondozási díjra a 42/A. § (1) bekezdése alapján jogosult személy (e § alkalmazásában a továbbiakban: alapjogosult) jogán annak vagy az alapjogosulttal együtt élő házastársának - ide nem értve a </a:t>
            </a:r>
            <a:r>
              <a:rPr lang="hu-HU" dirty="0" smtClean="0"/>
              <a:t>családba fogadó </a:t>
            </a:r>
            <a:r>
              <a:rPr lang="hu-HU" dirty="0"/>
              <a:t>gyám házastársát - vér szerinti és örökbe fogadó biztosított szülője, továbbá a biztosított szülővel együtt élő biztosított házastárs (a továbbiakban együtt: </a:t>
            </a:r>
            <a:r>
              <a:rPr lang="hu-HU" b="1" dirty="0"/>
              <a:t>nagyszülő</a:t>
            </a:r>
            <a:r>
              <a:rPr lang="hu-HU" dirty="0"/>
              <a:t>) </a:t>
            </a:r>
            <a:r>
              <a:rPr lang="hu-HU" b="1" dirty="0"/>
              <a:t>is jogosult a gyermekgondozási </a:t>
            </a:r>
            <a:r>
              <a:rPr lang="hu-HU" b="1" dirty="0" smtClean="0"/>
              <a:t>díjra,…..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803624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Munkaidő-beosztás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hu-HU" b="1" dirty="0" smtClean="0"/>
              <a:t>Mt. 113</a:t>
            </a:r>
            <a:r>
              <a:rPr lang="hu-HU" b="1" dirty="0"/>
              <a:t>. § </a:t>
            </a:r>
            <a:r>
              <a:rPr lang="hu-HU" dirty="0"/>
              <a:t>(1</a:t>
            </a:r>
            <a:r>
              <a:rPr lang="hu-HU" dirty="0" smtClean="0"/>
              <a:t>) - </a:t>
            </a:r>
            <a:r>
              <a:rPr lang="hu-HU" dirty="0"/>
              <a:t>A </a:t>
            </a:r>
            <a:r>
              <a:rPr lang="hu-HU" b="1" dirty="0"/>
              <a:t>munka- és pihenőidőre </a:t>
            </a:r>
            <a:r>
              <a:rPr lang="hu-HU" dirty="0"/>
              <a:t>vonatkozó szabályokat a (2)-(4) bekezdésben foglalt </a:t>
            </a:r>
            <a:r>
              <a:rPr lang="hu-HU" b="1" dirty="0"/>
              <a:t>eltérésekke</a:t>
            </a:r>
            <a:r>
              <a:rPr lang="hu-HU" dirty="0"/>
              <a:t>l kell alkalmazni</a:t>
            </a:r>
          </a:p>
          <a:p>
            <a:pPr algn="just"/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munkavállaló várandóssága megállapításától a </a:t>
            </a:r>
            <a:r>
              <a:rPr lang="hu-HU" b="1" dirty="0"/>
              <a:t>gyermek hároméves koráig</a:t>
            </a:r>
            <a:r>
              <a:rPr lang="hu-HU" dirty="0"/>
              <a:t>,</a:t>
            </a:r>
          </a:p>
          <a:p>
            <a:pPr algn="just"/>
            <a:r>
              <a:rPr lang="hu-HU" i="1" dirty="0"/>
              <a:t>b) </a:t>
            </a:r>
            <a:r>
              <a:rPr lang="hu-HU" dirty="0"/>
              <a:t>a gyermekét egyedül nevelő munkavállaló esetén </a:t>
            </a:r>
            <a:r>
              <a:rPr lang="hu-HU" b="1" dirty="0"/>
              <a:t>gyermeke hároméves koráig,</a:t>
            </a:r>
          </a:p>
          <a:p>
            <a:pPr algn="just"/>
            <a:r>
              <a:rPr lang="hu-HU" i="1" dirty="0"/>
              <a:t>c) </a:t>
            </a:r>
            <a:r>
              <a:rPr lang="hu-HU" dirty="0"/>
              <a:t>a munkaviszonyra vonatkozó szabályban meghatározott egészségkárosító kockázat fennállásakor.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(</a:t>
            </a:r>
            <a:r>
              <a:rPr lang="hu-HU" dirty="0"/>
              <a:t>2) Az (1) bekezdésben meghatározott esetben</a:t>
            </a:r>
          </a:p>
          <a:p>
            <a:pPr algn="just"/>
            <a:r>
              <a:rPr lang="hu-HU" i="1" dirty="0"/>
              <a:t>a) </a:t>
            </a:r>
            <a:r>
              <a:rPr lang="hu-HU" dirty="0"/>
              <a:t>egyenlőtlen munkaidő-beosztás csak a </a:t>
            </a:r>
            <a:r>
              <a:rPr lang="hu-HU" b="1" dirty="0"/>
              <a:t>munkavállaló hozzájárulása </a:t>
            </a:r>
            <a:r>
              <a:rPr lang="hu-HU" dirty="0"/>
              <a:t>esetén alkalmazható,</a:t>
            </a:r>
          </a:p>
          <a:p>
            <a:pPr algn="just"/>
            <a:r>
              <a:rPr lang="hu-HU" i="1" dirty="0"/>
              <a:t>b) </a:t>
            </a:r>
            <a:r>
              <a:rPr lang="hu-HU" dirty="0"/>
              <a:t>a </a:t>
            </a:r>
            <a:r>
              <a:rPr lang="hu-HU" b="1" dirty="0"/>
              <a:t>heti pihenőnapok egyenlőtlenül nem </a:t>
            </a:r>
            <a:r>
              <a:rPr lang="hu-HU" dirty="0"/>
              <a:t>oszthatók be,</a:t>
            </a:r>
          </a:p>
          <a:p>
            <a:pPr algn="just"/>
            <a:r>
              <a:rPr lang="hu-HU" i="1" dirty="0"/>
              <a:t>c) </a:t>
            </a:r>
            <a:r>
              <a:rPr lang="hu-HU" dirty="0"/>
              <a:t>rendkívüli munkaidő vagy készenlét </a:t>
            </a:r>
            <a:r>
              <a:rPr lang="hu-HU" b="1" dirty="0"/>
              <a:t>nem</a:t>
            </a:r>
            <a:r>
              <a:rPr lang="hu-HU" dirty="0"/>
              <a:t> rendelhető el.</a:t>
            </a:r>
          </a:p>
          <a:p>
            <a:pPr algn="just"/>
            <a:r>
              <a:rPr lang="hu-HU" dirty="0"/>
              <a:t>(3) Az (1) bekezdés </a:t>
            </a:r>
            <a:r>
              <a:rPr lang="hu-HU" i="1" dirty="0"/>
              <a:t>a)</a:t>
            </a:r>
            <a:r>
              <a:rPr lang="hu-HU" i="1" dirty="0" err="1"/>
              <a:t>-b</a:t>
            </a:r>
            <a:r>
              <a:rPr lang="hu-HU" i="1" dirty="0"/>
              <a:t>) </a:t>
            </a:r>
            <a:r>
              <a:rPr lang="hu-HU" dirty="0"/>
              <a:t>pontban meghatározott munkavállaló számára éjszakai munka </a:t>
            </a:r>
            <a:r>
              <a:rPr lang="hu-HU" b="1" dirty="0"/>
              <a:t>nem</a:t>
            </a:r>
            <a:r>
              <a:rPr lang="hu-HU" dirty="0"/>
              <a:t> rendelhető el.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(</a:t>
            </a:r>
            <a:r>
              <a:rPr lang="hu-HU" dirty="0"/>
              <a:t>5) A gyermekét egyedül nevelő munkavállaló számára - gyermeke hároméves korától négyéves koráig - rendkívüli munkaidő vagy készenlét - a 108. § (2) bekezdésében foglaltakat kivéve - </a:t>
            </a:r>
            <a:r>
              <a:rPr lang="hu-HU" b="1" dirty="0"/>
              <a:t>csak hozzájárulásával </a:t>
            </a:r>
            <a:r>
              <a:rPr lang="hu-HU" dirty="0"/>
              <a:t>rendelhető el.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40541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Fizetett szabadság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b="1" dirty="0" smtClean="0"/>
              <a:t>Mt. 115</a:t>
            </a:r>
            <a:r>
              <a:rPr lang="hu-HU" b="1" dirty="0"/>
              <a:t>. § </a:t>
            </a:r>
            <a:r>
              <a:rPr lang="hu-HU" dirty="0"/>
              <a:t>(1</a:t>
            </a:r>
            <a:r>
              <a:rPr lang="hu-HU" dirty="0" smtClean="0"/>
              <a:t>) - </a:t>
            </a:r>
            <a:r>
              <a:rPr lang="hu-HU" dirty="0"/>
              <a:t>A munkavállalónak a munkában töltött idő alapján minden naptári évben szabadság jár, amely alap- és pótszabadságból áll.</a:t>
            </a:r>
          </a:p>
          <a:p>
            <a:pPr algn="just"/>
            <a:r>
              <a:rPr lang="hu-HU" dirty="0"/>
              <a:t>(2) </a:t>
            </a:r>
            <a:r>
              <a:rPr lang="hu-HU" b="1" dirty="0"/>
              <a:t>Munkában töltött időnek minősül </a:t>
            </a:r>
            <a:r>
              <a:rPr lang="hu-HU" dirty="0"/>
              <a:t>az (1) bekezdés </a:t>
            </a:r>
            <a:r>
              <a:rPr lang="hu-HU" dirty="0" smtClean="0"/>
              <a:t>alkalmazásában</a:t>
            </a:r>
            <a:endParaRPr lang="hu-HU" dirty="0"/>
          </a:p>
          <a:p>
            <a:pPr algn="just"/>
            <a:r>
              <a:rPr lang="hu-HU" b="1" i="1" dirty="0"/>
              <a:t>c) </a:t>
            </a:r>
            <a:r>
              <a:rPr lang="hu-HU" b="1" dirty="0"/>
              <a:t>a szülési szabadság,</a:t>
            </a:r>
          </a:p>
          <a:p>
            <a:pPr algn="just"/>
            <a:r>
              <a:rPr lang="hu-HU" b="1" i="1" dirty="0"/>
              <a:t>d) </a:t>
            </a:r>
            <a:r>
              <a:rPr lang="hu-HU" b="1" dirty="0"/>
              <a:t>a gyermek gondozása céljából igénybe vett fizetés nélküli szabadság (128. §) első hat </a:t>
            </a:r>
            <a:r>
              <a:rPr lang="hu-HU" b="1" dirty="0" smtClean="0"/>
              <a:t>hónapjának</a:t>
            </a:r>
            <a:r>
              <a:rPr lang="hu-HU" dirty="0" smtClean="0"/>
              <a:t>,a </a:t>
            </a:r>
            <a:r>
              <a:rPr lang="hu-HU" dirty="0"/>
              <a:t>keresőképtelenség,</a:t>
            </a:r>
          </a:p>
          <a:p>
            <a:pPr algn="just"/>
            <a:r>
              <a:rPr lang="hu-HU" i="1" dirty="0" smtClean="0"/>
              <a:t>g</a:t>
            </a:r>
            <a:r>
              <a:rPr lang="hu-HU" i="1" dirty="0"/>
              <a:t>) </a:t>
            </a:r>
            <a:r>
              <a:rPr lang="hu-HU" dirty="0"/>
              <a:t>a munkavégzés alóli mentesülésnek az </a:t>
            </a:r>
            <a:r>
              <a:rPr lang="hu-HU" b="1" dirty="0"/>
              <a:t>55. § (1) bekezdés </a:t>
            </a:r>
            <a:r>
              <a:rPr lang="hu-HU" b="1" dirty="0" smtClean="0"/>
              <a:t>e) pontja </a:t>
            </a:r>
            <a:r>
              <a:rPr lang="hu-HU" i="1" dirty="0" smtClean="0"/>
              <a:t>– szoptatási munkaidő kedvezmény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2684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Felmondási védelem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Tilalom!</a:t>
            </a:r>
            <a:endParaRPr lang="hu-H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 smtClean="0"/>
              <a:t>Mt. 65. § (3) - </a:t>
            </a:r>
            <a:r>
              <a:rPr lang="hu-HU" dirty="0"/>
              <a:t>A munkáltató </a:t>
            </a:r>
            <a:r>
              <a:rPr lang="hu-HU" b="1" dirty="0"/>
              <a:t>felmondással nem szüntetheti </a:t>
            </a:r>
            <a:r>
              <a:rPr lang="hu-HU" dirty="0"/>
              <a:t>meg a munkaviszonyt</a:t>
            </a:r>
          </a:p>
          <a:p>
            <a:pPr marL="0" indent="0" algn="just">
              <a:buNone/>
            </a:pPr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várandósság,</a:t>
            </a:r>
          </a:p>
          <a:p>
            <a:pPr marL="0" indent="0" algn="just">
              <a:buNone/>
            </a:pPr>
            <a:r>
              <a:rPr lang="hu-HU" i="1" dirty="0"/>
              <a:t>b) </a:t>
            </a:r>
            <a:r>
              <a:rPr lang="hu-HU" dirty="0"/>
              <a:t>a szülési szabadság,</a:t>
            </a:r>
          </a:p>
          <a:p>
            <a:pPr marL="0" indent="0" algn="just">
              <a:buNone/>
            </a:pPr>
            <a:r>
              <a:rPr lang="hu-HU" i="1" dirty="0"/>
              <a:t>c) </a:t>
            </a:r>
            <a:r>
              <a:rPr lang="hu-HU" dirty="0"/>
              <a:t>a gyermek gondozása céljából igénybe vett fizetés nélküli szabadság (128. §, 130. §),</a:t>
            </a:r>
          </a:p>
          <a:p>
            <a:pPr marL="0" indent="0" algn="just">
              <a:buNone/>
            </a:pPr>
            <a:r>
              <a:rPr lang="hu-HU" i="1" dirty="0"/>
              <a:t>d) </a:t>
            </a:r>
            <a:r>
              <a:rPr lang="hu-HU" dirty="0"/>
              <a:t>a tényleges önkéntes tartalékos katonai szolgálatteljesítés, valamint</a:t>
            </a:r>
          </a:p>
          <a:p>
            <a:pPr marL="0" indent="0" algn="just">
              <a:buNone/>
            </a:pPr>
            <a:r>
              <a:rPr lang="hu-HU" i="1" dirty="0"/>
              <a:t>e) </a:t>
            </a:r>
            <a:r>
              <a:rPr lang="hu-HU" dirty="0"/>
              <a:t>a nő jogszabály szerinti, az emberi reprodukciós eljárással összefüggő kezelésének, de legfeljebb ennek megkezdésétől számított hat </a:t>
            </a:r>
            <a:r>
              <a:rPr lang="hu-HU" dirty="0" smtClean="0"/>
              <a:t>hónap</a:t>
            </a:r>
            <a:endParaRPr lang="hu-HU" dirty="0"/>
          </a:p>
          <a:p>
            <a:pPr marL="0" indent="0" algn="just">
              <a:buNone/>
            </a:pPr>
            <a:r>
              <a:rPr lang="hu-HU" dirty="0"/>
              <a:t>tartama alatt.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3470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Felmondási védelem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u-HU" b="1" dirty="0" smtClean="0"/>
              <a:t>Mt. 66. § (6)</a:t>
            </a:r>
            <a:r>
              <a:rPr lang="hu-HU" dirty="0" smtClean="0"/>
              <a:t> - </a:t>
            </a:r>
            <a:r>
              <a:rPr lang="hu-HU" dirty="0"/>
              <a:t>Az </a:t>
            </a:r>
            <a:r>
              <a:rPr lang="hu-HU" b="1" dirty="0"/>
              <a:t>anya vagy a gyermekét egyedül nevelő apa </a:t>
            </a:r>
            <a:r>
              <a:rPr lang="hu-HU" dirty="0"/>
              <a:t>munkaviszonyának felmondással történő megszüntetése esetén a gyermek hároméves koráig a (4)-(5) bekezdésben foglaltakat kell alkalmazni, ha a munkavállaló szülési vagy a gyermek gondozása céljából </a:t>
            </a:r>
            <a:r>
              <a:rPr lang="hu-HU" b="1" dirty="0"/>
              <a:t>fizetés nélküli szabadságot</a:t>
            </a:r>
            <a:r>
              <a:rPr lang="hu-HU" dirty="0"/>
              <a:t> [128. § (1) és (2) bekezdése] </a:t>
            </a:r>
            <a:r>
              <a:rPr lang="hu-HU" b="1" dirty="0"/>
              <a:t>nem vesz igénybe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(4) A munkáltató a nyugdíjasnak nem minősülő munkavállaló határozatlan tartamú munkaviszonyát a munkavállalóra irányadó öregségi nyugdíjkorhatár betöltését megelőző öt éven belül a </a:t>
            </a:r>
            <a:r>
              <a:rPr lang="hu-HU" b="1" dirty="0"/>
              <a:t>munkavállaló munkaviszonnyal kapcsolatos magatartásával </a:t>
            </a:r>
            <a:r>
              <a:rPr lang="hu-HU" dirty="0"/>
              <a:t>indokolt felmondással a 78. § (1) bekezdésében meghatározott okból szüntetheti </a:t>
            </a:r>
            <a:r>
              <a:rPr lang="hu-HU" dirty="0" smtClean="0"/>
              <a:t>meg-</a:t>
            </a:r>
            <a:r>
              <a:rPr lang="hu-HU" b="1" dirty="0" smtClean="0"/>
              <a:t>azonnali hatályú felmondás!</a:t>
            </a:r>
            <a:endParaRPr lang="hu-HU" b="1" dirty="0"/>
          </a:p>
          <a:p>
            <a:pPr algn="just"/>
            <a:r>
              <a:rPr lang="hu-HU" dirty="0"/>
              <a:t>(5) A (4) bekezdésben meghatározott munkavállaló munkaviszonya a </a:t>
            </a:r>
            <a:r>
              <a:rPr lang="hu-HU" b="1" dirty="0"/>
              <a:t>munkavállaló képességével </a:t>
            </a:r>
            <a:r>
              <a:rPr lang="hu-HU" dirty="0"/>
              <a:t>vagy a </a:t>
            </a:r>
            <a:r>
              <a:rPr lang="hu-HU" b="1" dirty="0"/>
              <a:t>munkáltató működésével </a:t>
            </a:r>
            <a:r>
              <a:rPr lang="hu-HU" dirty="0"/>
              <a:t>összefüggő okból akkor szüntethető meg, ha a munkáltatónál a 45. § (3) bekezdése szerinti munkahelyen nincs a munkavállaló által betöltött munkakörhöz szükséges képességnek, végzettségnek, gyakorlatnak megfelelő </a:t>
            </a:r>
            <a:r>
              <a:rPr lang="hu-HU" b="1" dirty="0"/>
              <a:t>betöltetlen másik munkakör vagy a munkavállaló az e munkakörben való foglalkoztatásra irányuló ajánlatot elutasítja.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85960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Végkielégítés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Mt. 77. § (2) - </a:t>
            </a:r>
            <a:r>
              <a:rPr lang="hu-HU" dirty="0"/>
              <a:t>A végkielégítésre való jogosultság feltétele, hogy a munkaviszony a felmondás közlésének vagy a munkáltató jogutód nélküli megszűnésének időpontjában a (3) bekezdésben meghatározott tartamban fennálljon. A végkielégítésre való jogosultság szempontjából </a:t>
            </a:r>
            <a:r>
              <a:rPr lang="hu-HU" b="1" dirty="0"/>
              <a:t>nem kell figyelembe venni </a:t>
            </a:r>
            <a:r>
              <a:rPr lang="hu-HU" dirty="0"/>
              <a:t>azt az </a:t>
            </a:r>
            <a:r>
              <a:rPr lang="hu-HU" b="1" dirty="0"/>
              <a:t>egybefüggően legalább harminc napot meghaladó tartamot</a:t>
            </a:r>
            <a:r>
              <a:rPr lang="hu-HU" dirty="0"/>
              <a:t>, amelyre a munkavállalót </a:t>
            </a:r>
            <a:r>
              <a:rPr lang="hu-HU" b="1" dirty="0"/>
              <a:t>munkabér nem illette meg</a:t>
            </a:r>
            <a:r>
              <a:rPr lang="hu-HU" dirty="0"/>
              <a:t>, </a:t>
            </a:r>
            <a:r>
              <a:rPr lang="hu-HU" b="1" dirty="0"/>
              <a:t>kivéve</a:t>
            </a:r>
          </a:p>
          <a:p>
            <a:pPr marL="0" indent="0" algn="just">
              <a:buNone/>
            </a:pPr>
            <a:r>
              <a:rPr lang="hu-HU" b="1" dirty="0"/>
              <a:t>a</a:t>
            </a:r>
            <a:r>
              <a:rPr lang="hu-HU" b="1" dirty="0" smtClean="0"/>
              <a:t>) -</a:t>
            </a:r>
            <a:r>
              <a:rPr lang="hu-HU" i="1" dirty="0" smtClean="0"/>
              <a:t> </a:t>
            </a:r>
            <a:r>
              <a:rPr lang="hu-HU" dirty="0" err="1"/>
              <a:t>a</a:t>
            </a:r>
            <a:r>
              <a:rPr lang="hu-HU" dirty="0"/>
              <a:t> szülési szabadság és a gyermek ápolása, gondozása céljából igénybe vett fizetés nélküli szabadság (128. §),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6342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Nyugdíjas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Foglalkoztatási szabályok?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80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4800" b="1" dirty="0">
                <a:latin typeface="Arial" panose="020B0604020202020204" pitchFamily="34" charset="0"/>
                <a:cs typeface="Arial" panose="020B0604020202020204" pitchFamily="34" charset="0"/>
              </a:rPr>
              <a:t>0. </a:t>
            </a:r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Milyen </a:t>
            </a:r>
            <a:r>
              <a:rPr lang="hu-HU" sz="4800" b="1" dirty="0">
                <a:latin typeface="Arial" panose="020B0604020202020204" pitchFamily="34" charset="0"/>
                <a:cs typeface="Arial" panose="020B0604020202020204" pitchFamily="34" charset="0"/>
              </a:rPr>
              <a:t>a jogkövető magatartás</a:t>
            </a:r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Ezt mutatják a Hatósági ellenőrzések!</a:t>
            </a:r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41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Ki minősül nyugdíjasnak?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b="1" dirty="0" smtClean="0">
                <a:effectLst/>
              </a:rPr>
              <a:t>Mt. 294. § g) - nyugdíjas munkavállaló, aki</a:t>
            </a:r>
          </a:p>
          <a:p>
            <a:r>
              <a:rPr lang="hu-HU" i="1" dirty="0" err="1" smtClean="0">
                <a:effectLst/>
              </a:rPr>
              <a:t>ga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az öregségi nyugdíjkorhatárt betöltötte és az öregségi nyugdíjhoz szükséges szolgálati idővel rendelkezik (öregségi nyugdíjra való jogosultság),</a:t>
            </a:r>
          </a:p>
          <a:p>
            <a:r>
              <a:rPr lang="hu-HU" i="1" dirty="0" err="1" smtClean="0">
                <a:effectLst/>
              </a:rPr>
              <a:t>gb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az öregségi nyugdíjkorhatár betöltése előtt öregségi nyugdíjban részesül,</a:t>
            </a:r>
          </a:p>
          <a:p>
            <a:r>
              <a:rPr lang="hu-HU" i="1" dirty="0" err="1" smtClean="0">
                <a:effectLst/>
              </a:rPr>
              <a:t>gc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 Magyar Alkotóművészeti Közalapítvány által folyósított ellátásokról szóló kormányrendelet alapján folyósított öregségi, rokkantsági nyugdíjsegélyben (nyugdíjban) részesül,</a:t>
            </a:r>
          </a:p>
          <a:p>
            <a:r>
              <a:rPr lang="hu-HU" i="1" dirty="0" err="1" smtClean="0">
                <a:effectLst/>
              </a:rPr>
              <a:t>gd</a:t>
            </a:r>
            <a:r>
              <a:rPr lang="hu-HU" i="1" dirty="0" smtClean="0">
                <a:effectLst/>
              </a:rPr>
              <a:t>)</a:t>
            </a:r>
            <a:r>
              <a:rPr lang="hu-HU" i="1" baseline="30000" dirty="0" smtClean="0">
                <a:effectLst/>
                <a:hlinkClick r:id="rId2"/>
              </a:rPr>
              <a:t> * </a:t>
            </a:r>
            <a:r>
              <a:rPr lang="hu-HU" i="1" dirty="0" smtClean="0">
                <a:effectLst/>
              </a:rPr>
              <a:t> </a:t>
            </a:r>
            <a:r>
              <a:rPr lang="hu-HU" dirty="0" smtClean="0">
                <a:effectLst/>
              </a:rPr>
              <a:t>egyházi jogi személytől egyházi, felekezeti nyugdíjban részesül,</a:t>
            </a:r>
          </a:p>
          <a:p>
            <a:r>
              <a:rPr lang="hu-HU" i="1" dirty="0" err="1" smtClean="0">
                <a:effectLst/>
              </a:rPr>
              <a:t>ge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öregségi, munkaképtelenségi járadékban részesül,</a:t>
            </a:r>
          </a:p>
          <a:p>
            <a:r>
              <a:rPr lang="hu-HU" i="1" dirty="0" err="1" smtClean="0">
                <a:effectLst/>
              </a:rPr>
              <a:t>gf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növelt összegű öregségi, munkaképtelenségi járadékban részesül, vagy</a:t>
            </a:r>
          </a:p>
          <a:p>
            <a:r>
              <a:rPr lang="hu-HU" i="1" dirty="0" err="1" smtClean="0">
                <a:effectLst/>
              </a:rPr>
              <a:t>gg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rokkantsági ellátásban részesül,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524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Nyugdíjas munkavállaló 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Mt. eltérő rendelkezései?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56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Az egyenlő bánásmód elvét be kell tartani!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Munkaügyi Kollégium 74. számú állásfoglalása: „A munkaviszonyban álló nyugdíjas jogosult </a:t>
            </a:r>
            <a:r>
              <a:rPr lang="hu-HU" b="1" dirty="0" smtClean="0"/>
              <a:t>mindazokra a járandóságokra</a:t>
            </a:r>
            <a:r>
              <a:rPr lang="hu-HU" dirty="0" smtClean="0"/>
              <a:t>, amelyek azonos feltételek mellett a nem nyugdíjas munkavállalót megilletik.”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Továbbfoglalkoztatás – nem kell a munkaviszonyt megszüntetni!</a:t>
            </a:r>
          </a:p>
          <a:p>
            <a:pPr algn="just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803288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Milyen dokumentumokkal?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Szabályszerű foglalkoztatás - milyen </a:t>
            </a:r>
            <a:r>
              <a:rPr lang="hu-HU" dirty="0"/>
              <a:t>dokumentumokkal </a:t>
            </a:r>
            <a:r>
              <a:rPr lang="hu-HU" dirty="0" smtClean="0"/>
              <a:t>igazolható?</a:t>
            </a:r>
          </a:p>
          <a:p>
            <a:pPr algn="just"/>
            <a:r>
              <a:rPr lang="hu-HU" dirty="0" smtClean="0"/>
              <a:t>Bejelentés nem kell - </a:t>
            </a:r>
            <a:r>
              <a:rPr lang="hu-HU" dirty="0"/>
              <a:t>2019. január </a:t>
            </a:r>
            <a:r>
              <a:rPr lang="hu-HU" dirty="0" smtClean="0"/>
              <a:t>1-től </a:t>
            </a:r>
          </a:p>
          <a:p>
            <a:pPr algn="just"/>
            <a:r>
              <a:rPr lang="hu-HU" dirty="0" smtClean="0"/>
              <a:t>A fennálló jogviszony - munkaszerződéssel igazolható, </a:t>
            </a:r>
          </a:p>
          <a:p>
            <a:pPr algn="just"/>
            <a:r>
              <a:rPr lang="hu-HU" dirty="0"/>
              <a:t>J</a:t>
            </a:r>
            <a:r>
              <a:rPr lang="hu-HU" dirty="0" smtClean="0"/>
              <a:t>elenléti ív, </a:t>
            </a:r>
          </a:p>
          <a:p>
            <a:pPr algn="just"/>
            <a:r>
              <a:rPr lang="hu-HU" dirty="0" smtClean="0"/>
              <a:t>Munkabérének </a:t>
            </a:r>
            <a:r>
              <a:rPr lang="hu-HU" dirty="0"/>
              <a:t>kifizetését a kifizetési jegyzék, </a:t>
            </a:r>
            <a:endParaRPr lang="hu-HU" dirty="0" smtClean="0"/>
          </a:p>
          <a:p>
            <a:pPr lvl="1" algn="just"/>
            <a:r>
              <a:rPr lang="hu-HU" dirty="0" smtClean="0"/>
              <a:t>bevallását </a:t>
            </a:r>
            <a:r>
              <a:rPr lang="hu-HU" dirty="0"/>
              <a:t>a „1908”</a:t>
            </a:r>
            <a:r>
              <a:rPr lang="hu-HU" dirty="0" err="1"/>
              <a:t>-as</a:t>
            </a:r>
            <a:r>
              <a:rPr lang="hu-HU" dirty="0"/>
              <a:t> havi bevallás </a:t>
            </a:r>
            <a:r>
              <a:rPr lang="hu-HU" dirty="0" smtClean="0"/>
              <a:t>igazolja,</a:t>
            </a:r>
          </a:p>
          <a:p>
            <a:pPr marL="0" indent="0" algn="just"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55908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Egyszerűsített </a:t>
            </a: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foglalkoztatás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Alkalmazott </a:t>
            </a:r>
            <a:r>
              <a:rPr lang="hu-HU" dirty="0"/>
              <a:t>nyugdíjas munkavállaló bejelentését továbbra is meg kell </a:t>
            </a:r>
            <a:r>
              <a:rPr lang="hu-HU" dirty="0" smtClean="0"/>
              <a:t>tenni!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foglalkoztatást megelőzően telefonon, vagy a </a:t>
            </a:r>
            <a:r>
              <a:rPr lang="hu-HU" dirty="0">
                <a:hlinkClick r:id="rId2"/>
              </a:rPr>
              <a:t>19T1042E </a:t>
            </a:r>
            <a:r>
              <a:rPr lang="hu-HU" dirty="0"/>
              <a:t>nyomtatványon elektronikusan teljesíthető a bejelentés. </a:t>
            </a:r>
            <a:endParaRPr lang="hu-HU" dirty="0" smtClean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 közteher fizetés - a </a:t>
            </a:r>
            <a:r>
              <a:rPr lang="hu-HU" dirty="0"/>
              <a:t>nyugdíjas alkalmi munkavállaló után naponta 1.000,- </a:t>
            </a:r>
            <a:r>
              <a:rPr lang="hu-HU" dirty="0" smtClean="0"/>
              <a:t>Ft a </a:t>
            </a:r>
            <a:r>
              <a:rPr lang="hu-HU" dirty="0"/>
              <a:t>közteher, az idénymunkás után 500,- Ft, filmipari statiszta esetében 3.000,- </a:t>
            </a:r>
            <a:r>
              <a:rPr lang="hu-HU" dirty="0" smtClean="0"/>
              <a:t>Ft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4426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Színlelt szerződés!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Nyugdíjasként egy Kft-nél közbeszerzési referensi feladatokat végzek határozatlan időtartamú Megbízási Szerződéssel, 6 órás részmunkaidőben. </a:t>
            </a:r>
            <a:endParaRPr lang="hu-HU" dirty="0" smtClean="0"/>
          </a:p>
          <a:p>
            <a:pPr algn="just"/>
            <a:r>
              <a:rPr lang="hu-HU" dirty="0" smtClean="0"/>
              <a:t>Igen </a:t>
            </a:r>
            <a:r>
              <a:rPr lang="hu-HU" dirty="0"/>
              <a:t>megterhelő a munkavégzésem, nagyon sokszor nem tudom ellátni 6 órában a feladatomat, emiatt túlóráznom is kell. Jó lenne egy kicsit pihenni. </a:t>
            </a:r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Megbízási Szerződésem alapján </a:t>
            </a:r>
            <a:r>
              <a:rPr lang="hu-HU" b="1" dirty="0"/>
              <a:t>jár-e szabadság</a:t>
            </a:r>
            <a:r>
              <a:rPr lang="hu-HU" dirty="0"/>
              <a:t> vagy sem?</a:t>
            </a:r>
          </a:p>
        </p:txBody>
      </p:sp>
    </p:spTree>
    <p:extLst>
      <p:ext uri="{BB962C8B-B14F-4D97-AF65-F5344CB8AC3E}">
        <p14:creationId xmlns:p14="http://schemas.microsoft.com/office/powerpoint/2010/main" val="4687739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Szabadság nyugdíjas 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munkavállalóknál?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nyugdíjas munkavállalókra ugyanazok a szabályok vonatkoznak, mint a többi munkavállalóra, vagyis a szabadságuk kiadásánál is ugyanazokat a szabályokat kell betartani, mint más munkavállalóknál.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48980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Munkaviszony megszüntetése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Munkáltatói felmondás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Mt. 66. § (9) </a:t>
            </a:r>
            <a:r>
              <a:rPr lang="hu-HU" dirty="0" smtClean="0"/>
              <a:t>- A munkáltató a </a:t>
            </a:r>
            <a:r>
              <a:rPr lang="hu-HU" b="1" dirty="0" smtClean="0"/>
              <a:t>határozatlan tartamú </a:t>
            </a:r>
            <a:r>
              <a:rPr lang="hu-HU" dirty="0" smtClean="0"/>
              <a:t>munkaviszony felmondással történő megszüntetését </a:t>
            </a:r>
            <a:r>
              <a:rPr lang="hu-HU" b="1" dirty="0" smtClean="0"/>
              <a:t>nem köteles indokolni</a:t>
            </a:r>
            <a:r>
              <a:rPr lang="hu-HU" dirty="0" smtClean="0"/>
              <a:t>, ha a munkavállaló nyugdíjasnak minősül.</a:t>
            </a:r>
          </a:p>
          <a:p>
            <a:pPr algn="just"/>
            <a:r>
              <a:rPr lang="hu-HU" dirty="0" smtClean="0"/>
              <a:t>Határozott idejű munkaviszony? Kötelező az indokolás!</a:t>
            </a:r>
          </a:p>
          <a:p>
            <a:pPr algn="just"/>
            <a:r>
              <a:rPr lang="hu-HU" dirty="0" smtClean="0"/>
              <a:t>Felmondási idő jár</a:t>
            </a:r>
          </a:p>
          <a:p>
            <a:pPr algn="just"/>
            <a:r>
              <a:rPr lang="hu-HU" dirty="0" smtClean="0"/>
              <a:t>Végkielégítés nem jár!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69311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Megváltozott munkaképességű munkavállalók</a:t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Védelem a fogyatékosság okán!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678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1991. évi IV. törvény</a:t>
            </a:r>
            <a:br>
              <a:rPr lang="hu-HU" sz="2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foglalkoztatás elősegítéséről és a munkanélküliek ellátásáról</a:t>
            </a:r>
            <a: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Megváltozott munkaképességű személy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hu-HU" b="1" i="1" dirty="0" smtClean="0"/>
              <a:t>Flt. 58. § (5) m</a:t>
            </a:r>
            <a:r>
              <a:rPr lang="hu-HU" b="1" i="1" dirty="0" smtClean="0">
                <a:effectLst/>
              </a:rPr>
              <a:t>)</a:t>
            </a:r>
            <a:endParaRPr lang="hu-HU" b="1" dirty="0" smtClean="0">
              <a:effectLst/>
            </a:endParaRPr>
          </a:p>
          <a:p>
            <a:pPr marL="0" indent="0">
              <a:buNone/>
            </a:pPr>
            <a:r>
              <a:rPr lang="hu-HU" i="1" dirty="0" smtClean="0">
                <a:effectLst/>
              </a:rPr>
              <a:t>	ma) </a:t>
            </a:r>
            <a:r>
              <a:rPr lang="hu-HU" dirty="0" smtClean="0">
                <a:effectLst/>
              </a:rPr>
              <a:t>a rehabilitációs hatóság vagy jogelődjei által végzett </a:t>
            </a:r>
            <a:r>
              <a:rPr lang="hu-HU" b="1" dirty="0" smtClean="0">
                <a:effectLst/>
              </a:rPr>
              <a:t>hatályos minősítés </a:t>
            </a:r>
            <a:r>
              <a:rPr lang="hu-HU" dirty="0" smtClean="0">
                <a:effectLst/>
              </a:rPr>
              <a:t>alapján</a:t>
            </a:r>
          </a:p>
          <a:p>
            <a:pPr marL="0" indent="0">
              <a:buNone/>
            </a:pPr>
            <a:endParaRPr lang="hu-HU" dirty="0" smtClean="0">
              <a:effectLst/>
            </a:endParaRPr>
          </a:p>
          <a:p>
            <a:pPr marL="0" indent="0">
              <a:buNone/>
            </a:pPr>
            <a:r>
              <a:rPr lang="hu-HU" i="1" dirty="0" smtClean="0">
                <a:effectLst/>
              </a:rPr>
              <a:t>	</a:t>
            </a:r>
            <a:r>
              <a:rPr lang="hu-HU" i="1" dirty="0" err="1" smtClean="0">
                <a:effectLst/>
              </a:rPr>
              <a:t>maa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az </a:t>
            </a:r>
            <a:r>
              <a:rPr lang="hu-HU" b="1" dirty="0" smtClean="0">
                <a:effectLst/>
              </a:rPr>
              <a:t>egészségi állapota </a:t>
            </a:r>
            <a:r>
              <a:rPr lang="hu-HU" dirty="0" smtClean="0">
                <a:effectLst/>
              </a:rPr>
              <a:t>a rehabilitációs hatóság </a:t>
            </a:r>
            <a:r>
              <a:rPr lang="hu-HU" b="1" dirty="0" smtClean="0">
                <a:effectLst/>
              </a:rPr>
              <a:t>komplex minősítése alapján 60 %</a:t>
            </a:r>
            <a:r>
              <a:rPr lang="hu-HU" dirty="0" smtClean="0">
                <a:effectLst/>
              </a:rPr>
              <a:t> vagy kisebb mértékű,</a:t>
            </a:r>
          </a:p>
          <a:p>
            <a:pPr marL="0" indent="0">
              <a:buNone/>
            </a:pPr>
            <a:endParaRPr lang="hu-HU" dirty="0" smtClean="0">
              <a:effectLst/>
            </a:endParaRPr>
          </a:p>
          <a:p>
            <a:pPr marL="0" indent="0">
              <a:buNone/>
            </a:pPr>
            <a:r>
              <a:rPr lang="hu-HU" i="1" dirty="0" smtClean="0">
                <a:effectLst/>
              </a:rPr>
              <a:t>	</a:t>
            </a:r>
            <a:r>
              <a:rPr lang="hu-HU" i="1" dirty="0" err="1" smtClean="0">
                <a:effectLst/>
              </a:rPr>
              <a:t>mab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aki legalább </a:t>
            </a:r>
            <a:r>
              <a:rPr lang="hu-HU" b="1" dirty="0" smtClean="0">
                <a:effectLst/>
              </a:rPr>
              <a:t>40 </a:t>
            </a:r>
            <a:r>
              <a:rPr lang="hu-HU" b="1" dirty="0"/>
              <a:t>%</a:t>
            </a:r>
            <a:r>
              <a:rPr lang="hu-HU" b="1" dirty="0" smtClean="0">
                <a:effectLst/>
              </a:rPr>
              <a:t> egészségkárosodással </a:t>
            </a:r>
            <a:r>
              <a:rPr lang="hu-HU" dirty="0" smtClean="0">
                <a:effectLst/>
              </a:rPr>
              <a:t>rendelkezik, az erről szóló szakvélemény, szakhatósági állásfoglalás, hatósági bizonyítvány alapján,</a:t>
            </a:r>
          </a:p>
          <a:p>
            <a:pPr marL="0" indent="0">
              <a:buNone/>
            </a:pPr>
            <a:endParaRPr lang="hu-HU" dirty="0" smtClean="0">
              <a:effectLst/>
            </a:endParaRPr>
          </a:p>
          <a:p>
            <a:pPr marL="0" indent="0">
              <a:buNone/>
            </a:pPr>
            <a:r>
              <a:rPr lang="hu-HU" i="1" dirty="0" smtClean="0">
                <a:effectLst/>
              </a:rPr>
              <a:t>	</a:t>
            </a:r>
            <a:r>
              <a:rPr lang="hu-HU" i="1" dirty="0" err="1" smtClean="0">
                <a:effectLst/>
              </a:rPr>
              <a:t>mac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akinek a </a:t>
            </a:r>
            <a:r>
              <a:rPr lang="hu-HU" b="1" dirty="0" smtClean="0">
                <a:effectLst/>
              </a:rPr>
              <a:t>munkaképesség-csökkenése 50-100 </a:t>
            </a:r>
            <a:r>
              <a:rPr lang="hu-HU" b="1" dirty="0"/>
              <a:t>%</a:t>
            </a:r>
            <a:r>
              <a:rPr lang="hu-HU" b="1" dirty="0" smtClean="0">
                <a:effectLst/>
              </a:rPr>
              <a:t> </a:t>
            </a:r>
            <a:r>
              <a:rPr lang="hu-HU" dirty="0" smtClean="0">
                <a:effectLst/>
              </a:rPr>
              <a:t>mértékű,</a:t>
            </a:r>
          </a:p>
          <a:p>
            <a:pPr marL="0" indent="0">
              <a:buNone/>
            </a:pPr>
            <a:endParaRPr lang="hu-HU" dirty="0" smtClean="0">
              <a:effectLst/>
            </a:endParaRPr>
          </a:p>
          <a:p>
            <a:pPr marL="0" indent="0">
              <a:buNone/>
            </a:pPr>
            <a:r>
              <a:rPr lang="hu-HU" i="1" dirty="0" smtClean="0">
                <a:effectLst/>
              </a:rPr>
              <a:t>	</a:t>
            </a:r>
            <a:r>
              <a:rPr lang="hu-HU" i="1" dirty="0" err="1" smtClean="0">
                <a:effectLst/>
              </a:rPr>
              <a:t>mb</a:t>
            </a:r>
            <a:r>
              <a:rPr lang="hu-HU" i="1" dirty="0" smtClean="0">
                <a:effectLst/>
              </a:rPr>
              <a:t>) </a:t>
            </a:r>
            <a:r>
              <a:rPr lang="hu-HU" dirty="0" smtClean="0">
                <a:effectLst/>
              </a:rPr>
              <a:t>aki a </a:t>
            </a:r>
            <a:r>
              <a:rPr lang="hu-HU" b="1" dirty="0" smtClean="0">
                <a:effectLst/>
              </a:rPr>
              <a:t>komplex minősítés alól </a:t>
            </a:r>
            <a:r>
              <a:rPr lang="hu-HU" dirty="0" smtClean="0">
                <a:effectLst/>
              </a:rPr>
              <a:t>jogszabály rendelkezése alapján </a:t>
            </a:r>
            <a:r>
              <a:rPr lang="hu-HU" b="1" dirty="0" smtClean="0">
                <a:effectLst/>
              </a:rPr>
              <a:t>mentesül</a:t>
            </a:r>
            <a:r>
              <a:rPr lang="hu-HU" dirty="0" smtClean="0">
                <a:effectLst/>
              </a:rPr>
              <a:t>, rokkantsági ellátás folyósításának időtartama alatt,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599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Szabálytalan munkáltatók!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8126" y="1825625"/>
            <a:ext cx="719574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894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Speciális rendelkezések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Mt. 51. § (5) - A fogyatékossággal élő személy foglalkoztatása során gondoskodni kell az </a:t>
            </a:r>
            <a:r>
              <a:rPr lang="hu-HU" b="1" dirty="0" smtClean="0"/>
              <a:t>ésszerű alkalmazkodás </a:t>
            </a:r>
            <a:r>
              <a:rPr lang="hu-HU" dirty="0" smtClean="0"/>
              <a:t>feltételeinek biztosításáról.</a:t>
            </a:r>
            <a:endParaRPr lang="hu-HU" dirty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Amennyiben a bérezés teljesítmény szerinti – a </a:t>
            </a:r>
            <a:r>
              <a:rPr lang="hu-HU" b="1" dirty="0" smtClean="0"/>
              <a:t>teljesítmény-követelmény </a:t>
            </a:r>
            <a:r>
              <a:rPr lang="hu-HU" dirty="0" smtClean="0"/>
              <a:t>megállapításakor figyelemmel kell lenni munkavállaló egészségi állapotára, munkavégző képességére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Évente +5 munkanap pótszabadság – Mt. 120. §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40106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Ésszerű alkalmazkodás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 smtClean="0"/>
              <a:t>Mt. 51. § (5) - A fogyatékossággal élő személy foglalkoztatása során gondoskodni kell az ésszerű alkalmazkodás feltételeinek biztosításáról.</a:t>
            </a:r>
          </a:p>
          <a:p>
            <a:pPr algn="just"/>
            <a:endParaRPr lang="hu-HU" dirty="0"/>
          </a:p>
          <a:p>
            <a:pPr algn="just"/>
            <a:r>
              <a:rPr lang="hu-HU" b="1" dirty="0" smtClean="0"/>
              <a:t>Egészségesekkel azonos alapon tudjon részt venni a munkában!</a:t>
            </a:r>
            <a:endParaRPr lang="hu-HU" b="1" dirty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Ehhez szükséges lehet – olyan munkaasztal ahova a kerekesszék befér; akadálymentesítés, rámpák kialakítása; speciális szerszámok; őt segítő személy kijelölése; speciális munkaidő beosztás; a munkaközi szünetek beosztása (pl. gyógyszer bevétele; injekció); speciális munkaidő-beosztás; stb.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Munkáltató arányos teherviselése mértékéig – Aránytalan teher? Nem tudja megvalósítani, mert nincs elég pénzügyi forrása!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26771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Egészségügyi alkalmasság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Nagyon fontos a munkaköri alkalmasság, esetleges korlátozásaira figyelemmel lenni! – </a:t>
            </a:r>
            <a:r>
              <a:rPr lang="hu-HU" b="1" dirty="0" smtClean="0"/>
              <a:t>„korlátozásokkal alkalmas”</a:t>
            </a:r>
          </a:p>
          <a:p>
            <a:pPr algn="just"/>
            <a:endParaRPr lang="hu-HU" dirty="0"/>
          </a:p>
          <a:p>
            <a:pPr algn="just"/>
            <a:r>
              <a:rPr lang="hu-HU" dirty="0" smtClean="0"/>
              <a:t>A korlátozásokra is érvényes az ésszerű alkalmazkodás követelményének teljesítése! – arányos teherviselésre figyelemmel</a:t>
            </a:r>
          </a:p>
          <a:p>
            <a:pPr algn="just"/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88277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Munkaviszony megszüntetése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Hatályos Mt. </a:t>
            </a:r>
            <a:r>
              <a:rPr lang="hu-HU" b="1" dirty="0" smtClean="0"/>
              <a:t>tilalmat nem határoz meg </a:t>
            </a:r>
            <a:r>
              <a:rPr lang="hu-HU" dirty="0" smtClean="0"/>
              <a:t>– a </a:t>
            </a:r>
            <a:r>
              <a:rPr lang="hu-HU" b="1" dirty="0" smtClean="0"/>
              <a:t>felmondási védelem </a:t>
            </a:r>
            <a:r>
              <a:rPr lang="hu-HU" dirty="0" smtClean="0"/>
              <a:t>(a felmondási idő kezdete a keresőképességtől) a betegszabadság leteltét követő maximum egy év után</a:t>
            </a:r>
          </a:p>
          <a:p>
            <a:r>
              <a:rPr lang="hu-HU" dirty="0" smtClean="0"/>
              <a:t>Mt. </a:t>
            </a:r>
            <a:r>
              <a:rPr lang="hu-HU" dirty="0"/>
              <a:t>n</a:t>
            </a:r>
            <a:r>
              <a:rPr lang="hu-HU" dirty="0" smtClean="0"/>
              <a:t>em ír elő másik munkakör felajánlási kötelezettséget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Amennyiben nem tudja a munkáltató az ésszerű alkalmazkodás szerint kialakítani a munkakörülményeket a munkaviszony felmondható, </a:t>
            </a:r>
            <a:r>
              <a:rPr lang="hu-HU" b="1" dirty="0" smtClean="0"/>
              <a:t>DE!</a:t>
            </a:r>
            <a:r>
              <a:rPr lang="hu-HU" dirty="0" smtClean="0"/>
              <a:t> bizonyítani kell, hogy az ésszerű alkalmazkodás nem megvalósítható és így a munkaviszony fenntarthatatlan!  </a:t>
            </a:r>
          </a:p>
        </p:txBody>
      </p:sp>
    </p:spTree>
    <p:extLst>
      <p:ext uri="{BB962C8B-B14F-4D97-AF65-F5344CB8AC3E}">
        <p14:creationId xmlns:p14="http://schemas.microsoft.com/office/powerpoint/2010/main" val="3088020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z="4000" b="1" smtClean="0">
                <a:latin typeface="Arial" panose="020B0604020202020204" pitchFamily="34" charset="0"/>
                <a:cs typeface="Arial" panose="020B0604020202020204" pitchFamily="34" charset="0"/>
              </a:rPr>
              <a:t>Felmondási korlát!</a:t>
            </a:r>
            <a:br>
              <a:rPr lang="hu-HU" sz="4000" b="1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smtClean="0">
                <a:latin typeface="Arial" panose="020B0604020202020204" pitchFamily="34" charset="0"/>
                <a:cs typeface="Arial" panose="020B0604020202020204" pitchFamily="34" charset="0"/>
              </a:rPr>
              <a:t>Rehabilitációs ellátás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A munkáltató a </a:t>
            </a:r>
            <a:r>
              <a:rPr lang="hu-HU" sz="2400" b="1" smtClean="0"/>
              <a:t>rehabilitációs ellátásban</a:t>
            </a:r>
            <a:r>
              <a:rPr lang="hu-HU" sz="2400" smtClean="0"/>
              <a:t> vagy </a:t>
            </a:r>
            <a:r>
              <a:rPr lang="hu-HU" sz="2400" b="1" smtClean="0"/>
              <a:t>rehabilitációs járadékban</a:t>
            </a:r>
            <a:r>
              <a:rPr lang="hu-HU" sz="2400" smtClean="0"/>
              <a:t> részesülő munkavállaló munkaviszonyát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hu-HU" sz="2000" smtClean="0"/>
              <a:t>a munkavállaló </a:t>
            </a:r>
            <a:r>
              <a:rPr lang="hu-HU" sz="2000" smtClean="0">
                <a:solidFill>
                  <a:srgbClr val="FF0000"/>
                </a:solidFill>
              </a:rPr>
              <a:t>egészségi okkal</a:t>
            </a:r>
            <a:r>
              <a:rPr lang="hu-HU" sz="2000" smtClean="0"/>
              <a:t> </a:t>
            </a:r>
            <a:r>
              <a:rPr lang="hu-HU" sz="2000" smtClean="0">
                <a:solidFill>
                  <a:srgbClr val="FF0000"/>
                </a:solidFill>
              </a:rPr>
              <a:t>összefüggő</a:t>
            </a:r>
            <a:r>
              <a:rPr lang="hu-HU" sz="2000" smtClean="0"/>
              <a:t> </a:t>
            </a:r>
            <a:r>
              <a:rPr lang="hu-HU" sz="2000" smtClean="0">
                <a:solidFill>
                  <a:srgbClr val="FF0000"/>
                </a:solidFill>
              </a:rPr>
              <a:t>képességével indokolt</a:t>
            </a:r>
            <a:r>
              <a:rPr lang="hu-HU" sz="2000" smtClean="0"/>
              <a:t> felmondással akkor szüntetheti meg, </a:t>
            </a:r>
            <a:r>
              <a:rPr lang="hu-HU" sz="2000" smtClean="0">
                <a:solidFill>
                  <a:srgbClr val="FF0000"/>
                </a:solidFill>
              </a:rPr>
              <a:t>ha</a:t>
            </a:r>
          </a:p>
          <a:p>
            <a:pPr algn="just" eaLnBrk="1" hangingPunct="1">
              <a:lnSpc>
                <a:spcPct val="80000"/>
              </a:lnSpc>
            </a:pPr>
            <a:r>
              <a:rPr lang="hu-HU" sz="2400" smtClean="0"/>
              <a:t>a munkavállaló </a:t>
            </a:r>
            <a:r>
              <a:rPr lang="hu-HU" sz="2400" b="1" smtClean="0"/>
              <a:t>eredeti munkakörében nem</a:t>
            </a:r>
            <a:r>
              <a:rPr lang="hu-HU" sz="2400" smtClean="0"/>
              <a:t> foglalkoztatható tovább és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hu-HU" sz="2400" smtClean="0"/>
              <a:t>a munkavállaló számára állapotának egészségi szempontból </a:t>
            </a:r>
            <a:r>
              <a:rPr lang="hu-HU" sz="2400" b="1" smtClean="0"/>
              <a:t>megfelelő munkakört nem tud felajánlani</a:t>
            </a:r>
            <a:r>
              <a:rPr lang="hu-HU" sz="2400" smtClean="0"/>
              <a:t>, vagy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hu-HU" sz="2400" smtClean="0"/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hu-HU" sz="2400" smtClean="0"/>
              <a:t>a munkavállaló a felajánlott munkakört </a:t>
            </a:r>
            <a:r>
              <a:rPr lang="hu-HU" sz="2400" b="1" smtClean="0"/>
              <a:t>alapos ok nélkül nem fogadja el</a:t>
            </a:r>
          </a:p>
        </p:txBody>
      </p:sp>
    </p:spTree>
    <p:extLst>
      <p:ext uri="{BB962C8B-B14F-4D97-AF65-F5344CB8AC3E}">
        <p14:creationId xmlns:p14="http://schemas.microsoft.com/office/powerpoint/2010/main" val="2058094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27450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Adatkezelés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b="1" dirty="0" smtClean="0">
                <a:effectLst/>
              </a:rPr>
              <a:t>2011. évi CXCI. Törvény a megváltozott munkaképességű személyek ellátásairól és egyes törvények módosításáról</a:t>
            </a:r>
            <a:r>
              <a:rPr lang="hu-HU" b="1" baseline="30000" dirty="0" smtClean="0">
                <a:effectLst/>
              </a:rPr>
              <a:t> </a:t>
            </a:r>
            <a:endParaRPr lang="hu-HU" b="1" dirty="0" smtClean="0">
              <a:effectLst/>
            </a:endParaRPr>
          </a:p>
          <a:p>
            <a:pPr algn="just"/>
            <a:r>
              <a:rPr lang="hu-HU" dirty="0" smtClean="0"/>
              <a:t>23. § (7) A megváltozott munkaképességű munkavállalót foglalkoztató munkaadó a rehabilitációs hozzájárulás megállapítása céljából </a:t>
            </a:r>
            <a:r>
              <a:rPr lang="hu-HU" b="1" dirty="0" smtClean="0"/>
              <a:t>nyilvántartást vezet</a:t>
            </a:r>
            <a:r>
              <a:rPr lang="hu-HU" dirty="0" smtClean="0"/>
              <a:t>, amely tartalmazza a megváltozott munkaképességű munkavállaló természetes személyazonosító adatait, a társadalombiztosítási azonosító jelét, a munkaképesség változásának, egészségi állapotának, egészségkárosodásának mértékét, a fogyatékosság tényét, továbbá az </a:t>
            </a:r>
            <a:r>
              <a:rPr lang="hu-HU" b="1" dirty="0" smtClean="0"/>
              <a:t>ezek igazolására szolgáló okirat másolatát</a:t>
            </a:r>
            <a:r>
              <a:rPr lang="hu-HU" dirty="0" smtClean="0"/>
              <a:t>. </a:t>
            </a:r>
          </a:p>
          <a:p>
            <a:pPr algn="just"/>
            <a:r>
              <a:rPr lang="hu-HU" dirty="0" smtClean="0"/>
              <a:t>A nyilvántartást a munkáltató </a:t>
            </a:r>
            <a:r>
              <a:rPr lang="hu-HU" b="1" dirty="0" smtClean="0"/>
              <a:t>a foglalkoztatás megszűnését követő öt évig köteles megőrizni!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8457675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KÖSZÖNÖM MEGTISZTELŐ FIGYELMÜKET!</a:t>
            </a:r>
            <a:br>
              <a:rPr lang="hu-H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Nagymihály János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unkajogi szakokleveles tanácsadó 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0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Ezekre kell figyelni!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7721" y="1825625"/>
            <a:ext cx="821655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6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Első dokumentum!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munkaszerződés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dirty="0">
                <a:solidFill>
                  <a:srgbClr val="FF0000"/>
                </a:solidFill>
              </a:rPr>
              <a:t>Mibe kell megállapodni?</a:t>
            </a:r>
            <a:r>
              <a:rPr lang="hu-HU" sz="1800" dirty="0"/>
              <a:t> – nélkülözhetetlen elemek: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dirty="0"/>
              <a:t>Alapbér 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dirty="0"/>
              <a:t>Munkakör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Tartama:</a:t>
            </a:r>
            <a:r>
              <a:rPr lang="hu-HU" sz="1800" dirty="0"/>
              <a:t> munkaszerződésben kell meghatározni – ha nem határozatlan időre jön létre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>
                <a:solidFill>
                  <a:srgbClr val="FF0000"/>
                </a:solidFill>
              </a:rPr>
              <a:t>Munkahely:</a:t>
            </a:r>
            <a:r>
              <a:rPr lang="hu-HU" sz="1800" dirty="0"/>
              <a:t> (munkavégzés helye) munkaszerződésben kell meghatározni – </a:t>
            </a:r>
            <a:r>
              <a:rPr lang="hu-HU" sz="1800" b="1" dirty="0"/>
              <a:t>H</a:t>
            </a:r>
            <a:r>
              <a:rPr lang="hu-HU" sz="1800" b="1" dirty="0" smtClean="0"/>
              <a:t>a </a:t>
            </a:r>
            <a:r>
              <a:rPr lang="hu-HU" sz="1800" b="1" dirty="0"/>
              <a:t>nem: </a:t>
            </a:r>
            <a:r>
              <a:rPr lang="hu-HU" sz="1800" dirty="0"/>
              <a:t>az a hely ahol a munkáját szokás szerint végzi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Munkaidő </a:t>
            </a:r>
            <a:r>
              <a:rPr lang="hu-HU" sz="1800" dirty="0"/>
              <a:t>– eltérő megállapodás hiányában – általános teljes napi munkaidős foglalkoztatásra jön létre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Próbaidő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Munkaviszony kezdetének napja</a:t>
            </a:r>
            <a:r>
              <a:rPr lang="hu-HU" sz="1800" dirty="0"/>
              <a:t> – ha nem foglalták írásba a munkaszerződés megkötését követő nap</a:t>
            </a:r>
          </a:p>
          <a:p>
            <a:pPr eaLnBrk="1" hangingPunct="1">
              <a:lnSpc>
                <a:spcPct val="80000"/>
              </a:lnSpc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0021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hu-H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Állapítsuk meg az alapbért!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hu-HU" sz="2800" dirty="0"/>
          </a:p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 vegyünk figyelembe?</a:t>
            </a:r>
          </a:p>
        </p:txBody>
      </p:sp>
    </p:spTree>
    <p:extLst>
      <p:ext uri="{BB962C8B-B14F-4D97-AF65-F5344CB8AC3E}">
        <p14:creationId xmlns:p14="http://schemas.microsoft.com/office/powerpoint/2010/main" val="341641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 kell figyelembe venni?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hu-HU" b="1" dirty="0"/>
              <a:t>20/2021. (I. 28.)</a:t>
            </a:r>
            <a:r>
              <a:rPr lang="hu-HU" dirty="0" smtClean="0"/>
              <a:t> </a:t>
            </a:r>
            <a:r>
              <a:rPr lang="hu-HU" dirty="0"/>
              <a:t>Kormány rendelet a kötelező legkisebb munkabér és a garantált bérminimum megállapításáról</a:t>
            </a:r>
          </a:p>
          <a:p>
            <a:r>
              <a:rPr lang="hu-HU" b="1" dirty="0"/>
              <a:t>Kiterjesztett</a:t>
            </a:r>
            <a:r>
              <a:rPr lang="hu-HU" dirty="0"/>
              <a:t> KSZ, </a:t>
            </a:r>
          </a:p>
          <a:p>
            <a:r>
              <a:rPr lang="hu-HU" b="1" dirty="0"/>
              <a:t>Ágazati, alágazati</a:t>
            </a:r>
            <a:r>
              <a:rPr lang="hu-HU" dirty="0"/>
              <a:t> KSZ</a:t>
            </a:r>
          </a:p>
          <a:p>
            <a:r>
              <a:rPr lang="hu-HU" b="1" dirty="0"/>
              <a:t>Helyi </a:t>
            </a:r>
            <a:r>
              <a:rPr lang="hu-HU" dirty="0"/>
              <a:t>KSZ</a:t>
            </a:r>
          </a:p>
          <a:p>
            <a:r>
              <a:rPr lang="hu-HU" b="1" dirty="0"/>
              <a:t>6/1992. (VI.27.)</a:t>
            </a:r>
            <a:r>
              <a:rPr lang="hu-HU" dirty="0"/>
              <a:t> MüM rendelet a munkavállalók ágazatközi besorolási rendszeréről</a:t>
            </a:r>
          </a:p>
          <a:p>
            <a:r>
              <a:rPr lang="hu-HU" b="1" dirty="0"/>
              <a:t>Egyenlő bánásmód</a:t>
            </a:r>
            <a:r>
              <a:rPr lang="hu-HU" dirty="0"/>
              <a:t> </a:t>
            </a:r>
            <a:r>
              <a:rPr lang="hu-HU" dirty="0" smtClean="0"/>
              <a:t>követelménye – Mt. 12. § különösen a munka díjazása kapcsán meg kell tartani!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5186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Minimálbér 2021. február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/>
              <a:t>A teljes munkaidőben foglalkoztatott munkavállaló részére megállapított alapbér kötelező legkisebb összege (minimálbér) a teljes munkaidő teljesítése esetén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marL="0" indent="0" algn="ctr">
              <a:buNone/>
            </a:pPr>
            <a:r>
              <a:rPr lang="hu-HU" dirty="0"/>
              <a:t>Havibér	167.400.-Ft</a:t>
            </a:r>
          </a:p>
          <a:p>
            <a:pPr marL="0" indent="0" algn="ctr">
              <a:buNone/>
            </a:pPr>
            <a:r>
              <a:rPr lang="hu-HU" dirty="0"/>
              <a:t> </a:t>
            </a:r>
          </a:p>
          <a:p>
            <a:pPr marL="0" indent="0" algn="ctr">
              <a:buNone/>
            </a:pPr>
            <a:r>
              <a:rPr lang="hu-HU" dirty="0"/>
              <a:t>Hetibér	 38.490.-Ft</a:t>
            </a:r>
          </a:p>
          <a:p>
            <a:pPr marL="0" indent="0" algn="ctr">
              <a:buNone/>
            </a:pPr>
            <a:r>
              <a:rPr lang="hu-HU" dirty="0"/>
              <a:t> </a:t>
            </a:r>
          </a:p>
          <a:p>
            <a:pPr marL="0" indent="0" algn="ctr">
              <a:buNone/>
            </a:pPr>
            <a:r>
              <a:rPr lang="hu-HU" dirty="0"/>
              <a:t>Napibér	    7.700.-Ft</a:t>
            </a:r>
          </a:p>
          <a:p>
            <a:pPr marL="0" indent="0" algn="ctr">
              <a:buNone/>
            </a:pPr>
            <a:r>
              <a:rPr lang="hu-HU" dirty="0"/>
              <a:t> </a:t>
            </a:r>
          </a:p>
          <a:p>
            <a:pPr marL="0" indent="0" algn="ctr">
              <a:buNone/>
            </a:pPr>
            <a:r>
              <a:rPr lang="hu-HU" dirty="0" smtClean="0"/>
              <a:t>Órabér                  </a:t>
            </a:r>
            <a:r>
              <a:rPr lang="hu-HU" dirty="0"/>
              <a:t>963.-Ft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954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2249</Words>
  <Application>Microsoft Office PowerPoint</Application>
  <PresentationFormat>Szélesvásznú</PresentationFormat>
  <Paragraphs>257</Paragraphs>
  <Slides>46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46</vt:i4>
      </vt:variant>
    </vt:vector>
  </HeadingPairs>
  <TitlesOfParts>
    <vt:vector size="50" baseType="lpstr">
      <vt:lpstr>Arial</vt:lpstr>
      <vt:lpstr>Calibri</vt:lpstr>
      <vt:lpstr>Calibri Light</vt:lpstr>
      <vt:lpstr>Office-téma</vt:lpstr>
      <vt:lpstr>Munkajog  Atipikus foglalkoztatás bővítése (kiemelten a textiliparban) </vt:lpstr>
      <vt:lpstr>T E M A T I K A</vt:lpstr>
      <vt:lpstr>0.  Milyen a jogkövető magatartás? </vt:lpstr>
      <vt:lpstr>Szabálytalan munkáltatók!</vt:lpstr>
      <vt:lpstr>Ezekre kell figyelni!</vt:lpstr>
      <vt:lpstr>Első dokumentum! A munkaszerződés </vt:lpstr>
      <vt:lpstr>Állapítsuk meg az alapbért!</vt:lpstr>
      <vt:lpstr>Mit kell figyelembe venni?</vt:lpstr>
      <vt:lpstr>Minimálbér 2021. február 1-től</vt:lpstr>
      <vt:lpstr>Garantált bárminimum 2021. február 1-től</vt:lpstr>
      <vt:lpstr>Egyszerűsített foglalkoztatás Minimálbér 2021. február 1-től</vt:lpstr>
      <vt:lpstr>Egyszerűsített foglalkoztatás Garantált bárminimum 2021. február 1-től</vt:lpstr>
      <vt:lpstr>Kinek melyik jár? Minimálbér, vagy garantált bérminimum?</vt:lpstr>
      <vt:lpstr>A munkaszerződés módosítása Új alapbér megállapítása</vt:lpstr>
      <vt:lpstr>Gyermekhez kötődő! </vt:lpstr>
      <vt:lpstr> Munkaszerződéstől eltérő foglalkoztatás </vt:lpstr>
      <vt:lpstr>Szoptatási munkaidő kedvezmény</vt:lpstr>
      <vt:lpstr>Kötelező módosítás!</vt:lpstr>
      <vt:lpstr>Gyermek utáni pótszabadság</vt:lpstr>
      <vt:lpstr>Apaszabadság</vt:lpstr>
      <vt:lpstr>Szülési szabadság</vt:lpstr>
      <vt:lpstr>Fizetés nélküli szabadság</vt:lpstr>
      <vt:lpstr>1997. évi LXXXIII. törvény a kötelező egészségbiztosítás ellátásairól</vt:lpstr>
      <vt:lpstr>Munkaidő-beosztás</vt:lpstr>
      <vt:lpstr>Fizetett szabadság</vt:lpstr>
      <vt:lpstr>Felmondási védelem Tilalom!</vt:lpstr>
      <vt:lpstr>Felmondási védelem</vt:lpstr>
      <vt:lpstr>Végkielégítés</vt:lpstr>
      <vt:lpstr>Nyugdíjas </vt:lpstr>
      <vt:lpstr>Ki minősül nyugdíjasnak?</vt:lpstr>
      <vt:lpstr>Nyugdíjas munkavállaló  </vt:lpstr>
      <vt:lpstr>Az egyenlő bánásmód elvét be kell tartani!</vt:lpstr>
      <vt:lpstr>Milyen dokumentumokkal?</vt:lpstr>
      <vt:lpstr>Egyszerűsített foglalkoztatás</vt:lpstr>
      <vt:lpstr>Színlelt szerződés!</vt:lpstr>
      <vt:lpstr>Szabadság nyugdíjas munkavállalóknál?</vt:lpstr>
      <vt:lpstr>Munkaviszony megszüntetése Munkáltatói felmondás</vt:lpstr>
      <vt:lpstr>Megváltozott munkaképességű munkavállalók </vt:lpstr>
      <vt:lpstr>1991. évi IV. törvény a foglalkoztatás elősegítéséről és a munkanélküliek ellátásáról Megváltozott munkaképességű személy</vt:lpstr>
      <vt:lpstr>Speciális rendelkezések</vt:lpstr>
      <vt:lpstr>Ésszerű alkalmazkodás</vt:lpstr>
      <vt:lpstr>Egészségügyi alkalmasság</vt:lpstr>
      <vt:lpstr>Munkaviszony megszüntetése</vt:lpstr>
      <vt:lpstr>Felmondási korlát! Rehabilitációs ellátás</vt:lpstr>
      <vt:lpstr>Adatkezelés</vt:lpstr>
      <vt:lpstr>KÖSZÖNÖM MEGTISZTELŐ FIGYELMÜKET!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Munkajog</dc:title>
  <dc:creator>Windows-felhasználó</dc:creator>
  <cp:lastModifiedBy>Windows-felhasználó</cp:lastModifiedBy>
  <cp:revision>15</cp:revision>
  <dcterms:created xsi:type="dcterms:W3CDTF">2021-10-26T05:46:30Z</dcterms:created>
  <dcterms:modified xsi:type="dcterms:W3CDTF">2021-11-19T06:18:41Z</dcterms:modified>
</cp:coreProperties>
</file>